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Lst>
  <p:sldSz cx="15113000" cy="21374100"/>
  <p:notesSz cx="6858000" cy="9144000"/>
  <p:embeddedFontLst>
    <p:embeddedFont>
      <p:font typeface="Arial Narrow" panose="020B0606020202030204" pitchFamily="34" charset="0"/>
      <p:regular r:id="rId3"/>
      <p:bold r:id="rId4"/>
      <p:italic r:id="rId5"/>
      <p:boldItalic r:id="rId6"/>
    </p:embeddedFont>
    <p:embeddedFont>
      <p:font typeface="Bahnschrift SemiBold" panose="020B0502040204020203" pitchFamily="34" charset="0"/>
      <p:bold r:id="rId7"/>
    </p:embeddedFont>
    <p:embeddedFont>
      <p:font typeface="Noto Serif KR SemiBold" panose="02020200000000000000" pitchFamily="18" charset="-128"/>
      <p:bold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2280" y="-8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730EA048-6CE7-3EF4-7966-706D8F5E2BE7}"/>
              </a:ext>
            </a:extLst>
          </p:cNvPr>
          <p:cNvSpPr/>
          <p:nvPr/>
        </p:nvSpPr>
        <p:spPr>
          <a:xfrm>
            <a:off x="18562" y="11236587"/>
            <a:ext cx="7181074" cy="9127861"/>
          </a:xfrm>
          <a:prstGeom prst="roundRect">
            <a:avLst/>
          </a:prstGeom>
          <a:solidFill>
            <a:schemeClr val="accent1">
              <a:lumMod val="20000"/>
              <a:lumOff val="80000"/>
            </a:schemeClr>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1" name="TextBox 41"/>
          <p:cNvSpPr txBox="1"/>
          <p:nvPr/>
        </p:nvSpPr>
        <p:spPr>
          <a:xfrm>
            <a:off x="9385300" y="1238250"/>
            <a:ext cx="5425811" cy="1059201"/>
          </a:xfrm>
          <a:prstGeom prst="rect">
            <a:avLst/>
          </a:prstGeom>
        </p:spPr>
        <p:txBody>
          <a:bodyPr lIns="0" tIns="0" rIns="0" bIns="0" rtlCol="0" anchor="t">
            <a:spAutoFit/>
          </a:bodyPr>
          <a:lstStyle/>
          <a:p>
            <a:pPr>
              <a:lnSpc>
                <a:spcPts val="4307"/>
              </a:lnSpc>
            </a:pPr>
            <a:r>
              <a:rPr lang="en-US" sz="3000" b="1" noProof="1">
                <a:solidFill>
                  <a:schemeClr val="accent1">
                    <a:lumMod val="75000"/>
                  </a:schemeClr>
                </a:solidFill>
                <a:latin typeface="Noto Serif KR SemiBold" panose="02020200000000000000" pitchFamily="18" charset="-128"/>
                <a:ea typeface="Noto Serif KR SemiBold" panose="02020200000000000000" pitchFamily="18" charset="-128"/>
                <a:cs typeface="Muli Regular Bold"/>
                <a:sym typeface="Muli Regular Bold"/>
              </a:rPr>
              <a:t>Sinh viên: Trần Đức Huy</a:t>
            </a:r>
          </a:p>
          <a:p>
            <a:pPr algn="l">
              <a:lnSpc>
                <a:spcPts val="4307"/>
              </a:lnSpc>
            </a:pPr>
            <a:r>
              <a:rPr lang="en-US" sz="3000" b="1" noProof="1">
                <a:solidFill>
                  <a:schemeClr val="accent1">
                    <a:lumMod val="75000"/>
                  </a:schemeClr>
                </a:solidFill>
                <a:latin typeface="Noto Serif KR SemiBold" panose="02020200000000000000" pitchFamily="18" charset="-128"/>
                <a:ea typeface="Noto Serif KR SemiBold" panose="02020200000000000000" pitchFamily="18" charset="-128"/>
                <a:cs typeface="Muli Regular Bold"/>
                <a:sym typeface="Muli Regular Bold"/>
              </a:rPr>
              <a:t>GVHD: TS. Đặng Trọng Hợp</a:t>
            </a:r>
          </a:p>
        </p:txBody>
      </p:sp>
      <p:sp>
        <p:nvSpPr>
          <p:cNvPr id="17" name="Rectangle 16">
            <a:extLst>
              <a:ext uri="{FF2B5EF4-FFF2-40B4-BE49-F238E27FC236}">
                <a16:creationId xmlns:a16="http://schemas.microsoft.com/office/drawing/2014/main" id="{EC5F887A-F93F-91E4-0A61-360A3A2E4EE1}"/>
              </a:ext>
            </a:extLst>
          </p:cNvPr>
          <p:cNvSpPr/>
          <p:nvPr/>
        </p:nvSpPr>
        <p:spPr>
          <a:xfrm>
            <a:off x="1" y="2559744"/>
            <a:ext cx="15112999" cy="1802338"/>
          </a:xfrm>
          <a:prstGeom prst="rect">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3886C87-20CC-CC8C-042F-2AEADC2E46CC}"/>
              </a:ext>
            </a:extLst>
          </p:cNvPr>
          <p:cNvSpPr txBox="1"/>
          <p:nvPr/>
        </p:nvSpPr>
        <p:spPr>
          <a:xfrm>
            <a:off x="927100" y="2607755"/>
            <a:ext cx="13258800" cy="1754326"/>
          </a:xfrm>
          <a:prstGeom prst="rect">
            <a:avLst/>
          </a:prstGeom>
          <a:solidFill>
            <a:schemeClr val="accent1">
              <a:lumMod val="20000"/>
              <a:lumOff val="80000"/>
            </a:schemeClr>
          </a:solidFill>
        </p:spPr>
        <p:txBody>
          <a:bodyPr wrap="square">
            <a:spAutoFit/>
          </a:bodyPr>
          <a:lstStyle/>
          <a:p>
            <a:pPr algn="ctr"/>
            <a:r>
              <a:rPr lang="en-US" sz="5400" b="1" dirty="0" err="1">
                <a:solidFill>
                  <a:schemeClr val="accent1">
                    <a:lumMod val="75000"/>
                  </a:schemeClr>
                </a:solidFill>
                <a:latin typeface="Bahnschrift SemiBold" panose="020B0502040204020203" pitchFamily="34" charset="0"/>
              </a:rPr>
              <a:t>Xây</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dựng</a:t>
            </a:r>
            <a:r>
              <a:rPr lang="en-US" sz="5400" b="1" dirty="0">
                <a:solidFill>
                  <a:schemeClr val="accent1">
                    <a:lumMod val="75000"/>
                  </a:schemeClr>
                </a:solidFill>
                <a:latin typeface="Bahnschrift SemiBold" panose="020B0502040204020203" pitchFamily="34" charset="0"/>
              </a:rPr>
              <a:t> website </a:t>
            </a:r>
            <a:r>
              <a:rPr lang="en-US" sz="5400" b="1" dirty="0" err="1">
                <a:solidFill>
                  <a:schemeClr val="accent1">
                    <a:lumMod val="75000"/>
                  </a:schemeClr>
                </a:solidFill>
                <a:latin typeface="Bahnschrift SemiBold" panose="020B0502040204020203" pitchFamily="34" charset="0"/>
              </a:rPr>
              <a:t>bán</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đồ</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điện</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tử</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sử</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dụng</a:t>
            </a:r>
            <a:r>
              <a:rPr lang="en-US" sz="5400" b="1" dirty="0">
                <a:solidFill>
                  <a:schemeClr val="accent1">
                    <a:lumMod val="75000"/>
                  </a:schemeClr>
                </a:solidFill>
                <a:latin typeface="Bahnschrift SemiBold" panose="020B0502040204020203" pitchFamily="34" charset="0"/>
              </a:rPr>
              <a:t> ASP.NET CORE </a:t>
            </a:r>
            <a:r>
              <a:rPr lang="en-US" sz="5400" b="1" dirty="0">
                <a:solidFill>
                  <a:schemeClr val="accent1">
                    <a:lumMod val="75000"/>
                  </a:schemeClr>
                </a:solidFill>
                <a:effectLst>
                  <a:outerShdw blurRad="50800" dist="38100" dir="2700000" algn="tl" rotWithShape="0">
                    <a:prstClr val="black">
                      <a:alpha val="40000"/>
                    </a:prstClr>
                  </a:outerShdw>
                </a:effectLst>
                <a:latin typeface="Bahnschrift SemiBold" panose="020B0502040204020203" pitchFamily="34" charset="0"/>
              </a:rPr>
              <a:t>WEB</a:t>
            </a:r>
            <a:r>
              <a:rPr lang="en-US" sz="5400" b="1" dirty="0">
                <a:solidFill>
                  <a:schemeClr val="accent1">
                    <a:lumMod val="75000"/>
                  </a:schemeClr>
                </a:solidFill>
                <a:latin typeface="Bahnschrift SemiBold" panose="020B0502040204020203" pitchFamily="34" charset="0"/>
              </a:rPr>
              <a:t> API </a:t>
            </a:r>
            <a:r>
              <a:rPr lang="en-US" sz="5400" b="1" dirty="0" err="1">
                <a:solidFill>
                  <a:schemeClr val="accent1">
                    <a:lumMod val="75000"/>
                  </a:schemeClr>
                </a:solidFill>
                <a:latin typeface="Bahnschrift SemiBold" panose="020B0502040204020203" pitchFamily="34" charset="0"/>
              </a:rPr>
              <a:t>và</a:t>
            </a:r>
            <a:r>
              <a:rPr lang="en-US" sz="5400" b="1" dirty="0">
                <a:solidFill>
                  <a:schemeClr val="accent1">
                    <a:lumMod val="75000"/>
                  </a:schemeClr>
                </a:solidFill>
                <a:latin typeface="Bahnschrift SemiBold" panose="020B0502040204020203" pitchFamily="34" charset="0"/>
              </a:rPr>
              <a:t> WEB MVC </a:t>
            </a:r>
          </a:p>
        </p:txBody>
      </p:sp>
      <p:cxnSp>
        <p:nvCxnSpPr>
          <p:cNvPr id="11" name="Straight Arrow Connector 10">
            <a:extLst>
              <a:ext uri="{FF2B5EF4-FFF2-40B4-BE49-F238E27FC236}">
                <a16:creationId xmlns:a16="http://schemas.microsoft.com/office/drawing/2014/main" id="{6002FE45-E806-E462-342D-9CF08B141F2D}"/>
              </a:ext>
            </a:extLst>
          </p:cNvPr>
          <p:cNvCxnSpPr>
            <a:cxnSpLocks/>
          </p:cNvCxnSpPr>
          <p:nvPr/>
        </p:nvCxnSpPr>
        <p:spPr>
          <a:xfrm>
            <a:off x="522454" y="5331479"/>
            <a:ext cx="6248400"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12" name="TextBox 11">
            <a:extLst>
              <a:ext uri="{FF2B5EF4-FFF2-40B4-BE49-F238E27FC236}">
                <a16:creationId xmlns:a16="http://schemas.microsoft.com/office/drawing/2014/main" id="{CB69F2CE-D046-9C79-1FC6-088360C3909D}"/>
              </a:ext>
            </a:extLst>
          </p:cNvPr>
          <p:cNvSpPr txBox="1"/>
          <p:nvPr/>
        </p:nvSpPr>
        <p:spPr>
          <a:xfrm>
            <a:off x="1336236" y="4695406"/>
            <a:ext cx="4058528" cy="646331"/>
          </a:xfrm>
          <a:prstGeom prst="rect">
            <a:avLst/>
          </a:prstGeom>
          <a:noFill/>
        </p:spPr>
        <p:txBody>
          <a:bodyPr wrap="square" rtlCol="0">
            <a:spAutoFit/>
          </a:bodyPr>
          <a:lstStyle/>
          <a:p>
            <a:pPr algn="ctr"/>
            <a:r>
              <a:rPr lang="en-US" sz="3600" b="1" dirty="0">
                <a:solidFill>
                  <a:schemeClr val="tx2"/>
                </a:solidFill>
              </a:rPr>
              <a:t>LÝ DO CHỌN ĐỀ TÀI</a:t>
            </a:r>
          </a:p>
        </p:txBody>
      </p:sp>
      <p:sp>
        <p:nvSpPr>
          <p:cNvPr id="15" name="TextBox 14">
            <a:extLst>
              <a:ext uri="{FF2B5EF4-FFF2-40B4-BE49-F238E27FC236}">
                <a16:creationId xmlns:a16="http://schemas.microsoft.com/office/drawing/2014/main" id="{2C87600E-5AF0-2FC6-E3BB-6F9940BDE585}"/>
              </a:ext>
            </a:extLst>
          </p:cNvPr>
          <p:cNvSpPr txBox="1"/>
          <p:nvPr/>
        </p:nvSpPr>
        <p:spPr>
          <a:xfrm>
            <a:off x="209021" y="5631591"/>
            <a:ext cx="6639327" cy="5632311"/>
          </a:xfrm>
          <a:prstGeom prst="rect">
            <a:avLst/>
          </a:prstGeom>
          <a:noFill/>
        </p:spPr>
        <p:txBody>
          <a:bodyPr wrap="square">
            <a:spAutoFit/>
          </a:bodyPr>
          <a:lstStyle/>
          <a:p>
            <a:pPr algn="just"/>
            <a:r>
              <a:rPr lang="vi-VN" sz="3000" dirty="0"/>
              <a:t>Trong bối cảnh công nghệ số ngày càng phát triển, nhu cầu sử dụng bản đồ điện tử ngày càng gia tăng. Người dùng không chỉ tìm kiếm thông tin địa lý mà còn mong muốn có những trải nghiệm tương tác phong phú, như tìm kiếm địa điểm, định vị và lập lộ trình. Xu hướng này thúc đẩy các doanh nghiệp và tổ chức đầu tư vào các giải pháp bản đồ trực tuyến, nhằm cải thiện dịch vụ và gia tăng sự hài lòng của khách hàng.</a:t>
            </a:r>
            <a:endParaRPr lang="en-US" sz="3000" dirty="0">
              <a:latin typeface="Arial Narrow" panose="020B0606020202030204" pitchFamily="34" charset="0"/>
            </a:endParaRPr>
          </a:p>
        </p:txBody>
      </p:sp>
      <p:sp>
        <p:nvSpPr>
          <p:cNvPr id="19" name="Rectangle: Rounded Corners 18">
            <a:extLst>
              <a:ext uri="{FF2B5EF4-FFF2-40B4-BE49-F238E27FC236}">
                <a16:creationId xmlns:a16="http://schemas.microsoft.com/office/drawing/2014/main" id="{E1D434DC-613B-D569-8A87-15878897BB65}"/>
              </a:ext>
            </a:extLst>
          </p:cNvPr>
          <p:cNvSpPr/>
          <p:nvPr/>
        </p:nvSpPr>
        <p:spPr>
          <a:xfrm>
            <a:off x="7644535" y="5268366"/>
            <a:ext cx="7315200" cy="5266281"/>
          </a:xfrm>
          <a:prstGeom prst="roundRect">
            <a:avLst/>
          </a:prstGeom>
          <a:solidFill>
            <a:schemeClr val="accent1">
              <a:lumMod val="20000"/>
              <a:lumOff val="80000"/>
            </a:schemeClr>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4" name="TextBox 23">
            <a:extLst>
              <a:ext uri="{FF2B5EF4-FFF2-40B4-BE49-F238E27FC236}">
                <a16:creationId xmlns:a16="http://schemas.microsoft.com/office/drawing/2014/main" id="{D01B057A-18A3-B0F0-A926-B0D529656C25}"/>
              </a:ext>
            </a:extLst>
          </p:cNvPr>
          <p:cNvSpPr txBox="1"/>
          <p:nvPr/>
        </p:nvSpPr>
        <p:spPr>
          <a:xfrm>
            <a:off x="8904454" y="5429250"/>
            <a:ext cx="4527009" cy="646331"/>
          </a:xfrm>
          <a:prstGeom prst="rect">
            <a:avLst/>
          </a:prstGeom>
          <a:noFill/>
        </p:spPr>
        <p:txBody>
          <a:bodyPr wrap="none" rtlCol="0">
            <a:spAutoFit/>
          </a:bodyPr>
          <a:lstStyle/>
          <a:p>
            <a:r>
              <a:rPr lang="en-US" sz="3600" b="1" dirty="0">
                <a:solidFill>
                  <a:schemeClr val="tx2"/>
                </a:solidFill>
              </a:rPr>
              <a:t>CÔNG NGHỆ SỬ DỤNG</a:t>
            </a:r>
          </a:p>
        </p:txBody>
      </p:sp>
      <p:sp>
        <p:nvSpPr>
          <p:cNvPr id="36" name="TextBox 35">
            <a:extLst>
              <a:ext uri="{FF2B5EF4-FFF2-40B4-BE49-F238E27FC236}">
                <a16:creationId xmlns:a16="http://schemas.microsoft.com/office/drawing/2014/main" id="{F567B37E-5599-419C-DD4E-4A9D4B7CC061}"/>
              </a:ext>
            </a:extLst>
          </p:cNvPr>
          <p:cNvSpPr txBox="1"/>
          <p:nvPr/>
        </p:nvSpPr>
        <p:spPr>
          <a:xfrm>
            <a:off x="1617390" y="11509383"/>
            <a:ext cx="4058528" cy="646331"/>
          </a:xfrm>
          <a:prstGeom prst="rect">
            <a:avLst/>
          </a:prstGeom>
          <a:noFill/>
        </p:spPr>
        <p:txBody>
          <a:bodyPr wrap="square" rtlCol="0">
            <a:spAutoFit/>
          </a:bodyPr>
          <a:lstStyle/>
          <a:p>
            <a:pPr algn="ctr"/>
            <a:r>
              <a:rPr lang="en-US" sz="3600" b="1" dirty="0">
                <a:solidFill>
                  <a:schemeClr val="tx2"/>
                </a:solidFill>
              </a:rPr>
              <a:t>MỤC TIÊU ĐỀ TÀI</a:t>
            </a:r>
          </a:p>
        </p:txBody>
      </p:sp>
      <p:sp>
        <p:nvSpPr>
          <p:cNvPr id="38" name="TextBox 37">
            <a:extLst>
              <a:ext uri="{FF2B5EF4-FFF2-40B4-BE49-F238E27FC236}">
                <a16:creationId xmlns:a16="http://schemas.microsoft.com/office/drawing/2014/main" id="{668BA9FB-BB19-87A9-3CEE-28C50CC90CB4}"/>
              </a:ext>
            </a:extLst>
          </p:cNvPr>
          <p:cNvSpPr txBox="1"/>
          <p:nvPr/>
        </p:nvSpPr>
        <p:spPr>
          <a:xfrm>
            <a:off x="1617390" y="16031191"/>
            <a:ext cx="4058528" cy="646331"/>
          </a:xfrm>
          <a:prstGeom prst="rect">
            <a:avLst/>
          </a:prstGeom>
          <a:noFill/>
        </p:spPr>
        <p:txBody>
          <a:bodyPr wrap="square" rtlCol="0">
            <a:spAutoFit/>
          </a:bodyPr>
          <a:lstStyle/>
          <a:p>
            <a:pPr algn="ctr"/>
            <a:r>
              <a:rPr lang="en-US" sz="3600" b="1" dirty="0">
                <a:solidFill>
                  <a:schemeClr val="tx2"/>
                </a:solidFill>
              </a:rPr>
              <a:t>KẾT LUẬN</a:t>
            </a:r>
          </a:p>
        </p:txBody>
      </p:sp>
      <p:sp>
        <p:nvSpPr>
          <p:cNvPr id="47" name="TextBox 46">
            <a:extLst>
              <a:ext uri="{FF2B5EF4-FFF2-40B4-BE49-F238E27FC236}">
                <a16:creationId xmlns:a16="http://schemas.microsoft.com/office/drawing/2014/main" id="{59C9BBC2-532D-864C-233E-B0E83135923B}"/>
              </a:ext>
            </a:extLst>
          </p:cNvPr>
          <p:cNvSpPr txBox="1"/>
          <p:nvPr/>
        </p:nvSpPr>
        <p:spPr>
          <a:xfrm>
            <a:off x="9173300" y="11379282"/>
            <a:ext cx="4058528" cy="646331"/>
          </a:xfrm>
          <a:prstGeom prst="rect">
            <a:avLst/>
          </a:prstGeom>
          <a:noFill/>
        </p:spPr>
        <p:txBody>
          <a:bodyPr wrap="square" rtlCol="0">
            <a:spAutoFit/>
          </a:bodyPr>
          <a:lstStyle/>
          <a:p>
            <a:pPr algn="ctr"/>
            <a:r>
              <a:rPr lang="en-US" sz="3600" b="1" dirty="0">
                <a:solidFill>
                  <a:schemeClr val="tx2"/>
                </a:solidFill>
              </a:rPr>
              <a:t>KẾT QUẢ ĐẠT ĐƯỢC</a:t>
            </a:r>
          </a:p>
        </p:txBody>
      </p:sp>
      <p:sp>
        <p:nvSpPr>
          <p:cNvPr id="48" name="TextBox 47">
            <a:extLst>
              <a:ext uri="{FF2B5EF4-FFF2-40B4-BE49-F238E27FC236}">
                <a16:creationId xmlns:a16="http://schemas.microsoft.com/office/drawing/2014/main" id="{B41C9D08-3F13-A31D-EC45-B7847DB836E6}"/>
              </a:ext>
            </a:extLst>
          </p:cNvPr>
          <p:cNvSpPr txBox="1"/>
          <p:nvPr/>
        </p:nvSpPr>
        <p:spPr>
          <a:xfrm>
            <a:off x="8046726" y="6414459"/>
            <a:ext cx="1930785" cy="646331"/>
          </a:xfrm>
          <a:prstGeom prst="rect">
            <a:avLst/>
          </a:prstGeom>
          <a:noFill/>
        </p:spPr>
        <p:txBody>
          <a:bodyPr wrap="none" rtlCol="0">
            <a:spAutoFit/>
          </a:bodyPr>
          <a:lstStyle/>
          <a:p>
            <a:r>
              <a:rPr lang="en-US" sz="3600" b="1" dirty="0">
                <a:solidFill>
                  <a:schemeClr val="tx2"/>
                </a:solidFill>
              </a:rPr>
              <a:t>Frontend</a:t>
            </a:r>
          </a:p>
        </p:txBody>
      </p:sp>
      <p:sp>
        <p:nvSpPr>
          <p:cNvPr id="49" name="TextBox 48">
            <a:extLst>
              <a:ext uri="{FF2B5EF4-FFF2-40B4-BE49-F238E27FC236}">
                <a16:creationId xmlns:a16="http://schemas.microsoft.com/office/drawing/2014/main" id="{8555F0A1-E7CE-1709-DD1D-1A6AB240EFF9}"/>
              </a:ext>
            </a:extLst>
          </p:cNvPr>
          <p:cNvSpPr txBox="1"/>
          <p:nvPr/>
        </p:nvSpPr>
        <p:spPr>
          <a:xfrm>
            <a:off x="12688412" y="6415334"/>
            <a:ext cx="1802288" cy="646331"/>
          </a:xfrm>
          <a:prstGeom prst="rect">
            <a:avLst/>
          </a:prstGeom>
          <a:noFill/>
        </p:spPr>
        <p:txBody>
          <a:bodyPr wrap="none" rtlCol="0">
            <a:spAutoFit/>
          </a:bodyPr>
          <a:lstStyle/>
          <a:p>
            <a:r>
              <a:rPr lang="en-US" sz="3600" b="1" dirty="0">
                <a:solidFill>
                  <a:schemeClr val="tx2"/>
                </a:solidFill>
              </a:rPr>
              <a:t>Backend</a:t>
            </a:r>
          </a:p>
        </p:txBody>
      </p:sp>
      <p:cxnSp>
        <p:nvCxnSpPr>
          <p:cNvPr id="51" name="Straight Connector 50">
            <a:extLst>
              <a:ext uri="{FF2B5EF4-FFF2-40B4-BE49-F238E27FC236}">
                <a16:creationId xmlns:a16="http://schemas.microsoft.com/office/drawing/2014/main" id="{1C7FC602-5968-CB1B-495B-7370244A6720}"/>
              </a:ext>
            </a:extLst>
          </p:cNvPr>
          <p:cNvCxnSpPr>
            <a:cxnSpLocks/>
          </p:cNvCxnSpPr>
          <p:nvPr/>
        </p:nvCxnSpPr>
        <p:spPr>
          <a:xfrm>
            <a:off x="11191029" y="6788361"/>
            <a:ext cx="23071" cy="3535952"/>
          </a:xfrm>
          <a:prstGeom prst="line">
            <a:avLst/>
          </a:prstGeom>
          <a:ln w="76200"/>
        </p:spPr>
        <p:style>
          <a:lnRef idx="2">
            <a:schemeClr val="accent6"/>
          </a:lnRef>
          <a:fillRef idx="0">
            <a:schemeClr val="accent6"/>
          </a:fillRef>
          <a:effectRef idx="1">
            <a:schemeClr val="accent6"/>
          </a:effectRef>
          <a:fontRef idx="minor">
            <a:schemeClr val="tx1"/>
          </a:fontRef>
        </p:style>
      </p:cxnSp>
      <p:pic>
        <p:nvPicPr>
          <p:cNvPr id="1026" name="Picture 2">
            <a:extLst>
              <a:ext uri="{FF2B5EF4-FFF2-40B4-BE49-F238E27FC236}">
                <a16:creationId xmlns:a16="http://schemas.microsoft.com/office/drawing/2014/main" id="{C3086E90-A389-0340-AC37-C80558ED4E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6071" y="7256936"/>
            <a:ext cx="1581177"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359DDA-80FC-C598-D6DD-AD2BCBCC2B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28412" y="7177021"/>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phic 55">
            <a:extLst>
              <a:ext uri="{FF2B5EF4-FFF2-40B4-BE49-F238E27FC236}">
                <a16:creationId xmlns:a16="http://schemas.microsoft.com/office/drawing/2014/main" id="{85EFBEA4-EC0B-C3F9-0265-7C4DAA54D7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56064" y="7112936"/>
            <a:ext cx="1404000" cy="1404000"/>
          </a:xfrm>
          <a:prstGeom prst="rect">
            <a:avLst/>
          </a:prstGeom>
        </p:spPr>
      </p:pic>
      <p:pic>
        <p:nvPicPr>
          <p:cNvPr id="1032" name="Picture 8" descr="GitHub - Laralabs/toaster: Easily generate and bind message data to the  view for use in frontend JS components">
            <a:extLst>
              <a:ext uri="{FF2B5EF4-FFF2-40B4-BE49-F238E27FC236}">
                <a16:creationId xmlns:a16="http://schemas.microsoft.com/office/drawing/2014/main" id="{AF5BAFB6-FD10-3F07-4D42-12785DF21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15979" y="7547746"/>
            <a:ext cx="168249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C2155025-93D9-68A7-2BBB-E8C689C9C055}"/>
              </a:ext>
            </a:extLst>
          </p:cNvPr>
          <p:cNvPicPr>
            <a:picLocks noChangeAspect="1"/>
          </p:cNvPicPr>
          <p:nvPr/>
        </p:nvPicPr>
        <p:blipFill>
          <a:blip r:embed="rId8"/>
          <a:stretch>
            <a:fillRect/>
          </a:stretch>
        </p:blipFill>
        <p:spPr>
          <a:xfrm>
            <a:off x="11688264" y="8991873"/>
            <a:ext cx="2971800" cy="902979"/>
          </a:xfrm>
          <a:prstGeom prst="rect">
            <a:avLst/>
          </a:prstGeom>
        </p:spPr>
      </p:pic>
      <p:pic>
        <p:nvPicPr>
          <p:cNvPr id="1038" name="Picture 14" descr="Working with jQuery's AJAX, Promises and Deferred objects - Michael Soriano">
            <a:extLst>
              <a:ext uri="{FF2B5EF4-FFF2-40B4-BE49-F238E27FC236}">
                <a16:creationId xmlns:a16="http://schemas.microsoft.com/office/drawing/2014/main" id="{6A2D2B24-D73E-5CD1-2948-9A969264B5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865" y="9465391"/>
            <a:ext cx="3006227" cy="8589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94B031-7ACB-4A8F-3794-21528DFF09CF}"/>
              </a:ext>
            </a:extLst>
          </p:cNvPr>
          <p:cNvSpPr txBox="1"/>
          <p:nvPr/>
        </p:nvSpPr>
        <p:spPr>
          <a:xfrm>
            <a:off x="326991" y="12216242"/>
            <a:ext cx="6639326" cy="3323987"/>
          </a:xfrm>
          <a:prstGeom prst="rect">
            <a:avLst/>
          </a:prstGeom>
          <a:noFill/>
        </p:spPr>
        <p:txBody>
          <a:bodyPr wrap="square" rtlCol="0">
            <a:spAutoFit/>
          </a:bodyPr>
          <a:lstStyle/>
          <a:p>
            <a:pPr algn="just"/>
            <a:r>
              <a:rPr lang="vi-VN" sz="3000" dirty="0"/>
              <a:t>Nghiên cứu cơ sở lý thuyết và công nghệ liên quan để thiết kế, xây dựng website bán hàng, cung cấp trải nghiệm tìm kiếm sản phẩm mua hàng tốt người mua hàng và hệ thống quản lý sản phẩm, nhân viên, thông kê doanh số cho chủ cửa hàng. </a:t>
            </a:r>
            <a:endParaRPr lang="en-US" sz="3000" dirty="0"/>
          </a:p>
        </p:txBody>
      </p:sp>
      <p:sp>
        <p:nvSpPr>
          <p:cNvPr id="4" name="TextBox 3">
            <a:extLst>
              <a:ext uri="{FF2B5EF4-FFF2-40B4-BE49-F238E27FC236}">
                <a16:creationId xmlns:a16="http://schemas.microsoft.com/office/drawing/2014/main" id="{56DB579F-E56E-4A5B-C190-3BF41A762CC2}"/>
              </a:ext>
            </a:extLst>
          </p:cNvPr>
          <p:cNvSpPr txBox="1"/>
          <p:nvPr/>
        </p:nvSpPr>
        <p:spPr>
          <a:xfrm>
            <a:off x="354931" y="16746256"/>
            <a:ext cx="6611386" cy="2862322"/>
          </a:xfrm>
          <a:prstGeom prst="rect">
            <a:avLst/>
          </a:prstGeom>
          <a:noFill/>
        </p:spPr>
        <p:txBody>
          <a:bodyPr wrap="square" rtlCol="0">
            <a:spAutoFit/>
          </a:bodyPr>
          <a:lstStyle/>
          <a:p>
            <a:pPr marL="285750" indent="-285750">
              <a:buFont typeface="Arial" panose="020B0604020202020204" pitchFamily="34" charset="0"/>
              <a:buChar char="•"/>
            </a:pPr>
            <a:r>
              <a:rPr lang="vi-VN" sz="3000" dirty="0"/>
              <a:t> Xây dựng thành công hệ thống website bán hàng đồ điện tử</a:t>
            </a:r>
          </a:p>
          <a:p>
            <a:pPr marL="285750" indent="-285750">
              <a:buFont typeface="Arial" panose="020B0604020202020204" pitchFamily="34" charset="0"/>
              <a:buChar char="•"/>
            </a:pPr>
            <a:r>
              <a:rPr lang="vi-VN" sz="3000" dirty="0"/>
              <a:t> đáp ứng các yêu cầu chức năng và phi chức năng Đáp ứng được các yêu cầu về hiệu năng, bảo mật, mở rộn</a:t>
            </a:r>
          </a:p>
        </p:txBody>
      </p:sp>
      <p:pic>
        <p:nvPicPr>
          <p:cNvPr id="8" name="Picture 7">
            <a:extLst>
              <a:ext uri="{FF2B5EF4-FFF2-40B4-BE49-F238E27FC236}">
                <a16:creationId xmlns:a16="http://schemas.microsoft.com/office/drawing/2014/main" id="{015E11A6-48BD-F8A9-BFCF-211C58FFAE53}"/>
              </a:ext>
            </a:extLst>
          </p:cNvPr>
          <p:cNvPicPr>
            <a:picLocks noChangeAspect="1"/>
          </p:cNvPicPr>
          <p:nvPr/>
        </p:nvPicPr>
        <p:blipFill>
          <a:blip r:embed="rId10"/>
          <a:srcRect l="50000"/>
          <a:stretch>
            <a:fillRect/>
          </a:stretch>
        </p:blipFill>
        <p:spPr>
          <a:xfrm>
            <a:off x="12777312" y="15397018"/>
            <a:ext cx="2143626" cy="3231740"/>
          </a:xfrm>
          <a:prstGeom prst="rect">
            <a:avLst/>
          </a:prstGeom>
        </p:spPr>
      </p:pic>
      <p:pic>
        <p:nvPicPr>
          <p:cNvPr id="10" name="Picture 9">
            <a:extLst>
              <a:ext uri="{FF2B5EF4-FFF2-40B4-BE49-F238E27FC236}">
                <a16:creationId xmlns:a16="http://schemas.microsoft.com/office/drawing/2014/main" id="{A3B30852-551B-FD0B-BE55-5BA49C779416}"/>
              </a:ext>
            </a:extLst>
          </p:cNvPr>
          <p:cNvPicPr>
            <a:picLocks noChangeAspect="1"/>
          </p:cNvPicPr>
          <p:nvPr/>
        </p:nvPicPr>
        <p:blipFill>
          <a:blip r:embed="rId11"/>
          <a:stretch>
            <a:fillRect/>
          </a:stretch>
        </p:blipFill>
        <p:spPr>
          <a:xfrm>
            <a:off x="7460318" y="12129044"/>
            <a:ext cx="4915937" cy="3049210"/>
          </a:xfrm>
          <a:prstGeom prst="rect">
            <a:avLst/>
          </a:prstGeom>
        </p:spPr>
      </p:pic>
      <p:pic>
        <p:nvPicPr>
          <p:cNvPr id="14" name="Picture 13">
            <a:extLst>
              <a:ext uri="{FF2B5EF4-FFF2-40B4-BE49-F238E27FC236}">
                <a16:creationId xmlns:a16="http://schemas.microsoft.com/office/drawing/2014/main" id="{E15B574E-BFA1-C9BC-673B-09D23CBE2A72}"/>
              </a:ext>
            </a:extLst>
          </p:cNvPr>
          <p:cNvPicPr>
            <a:picLocks noChangeAspect="1"/>
          </p:cNvPicPr>
          <p:nvPr/>
        </p:nvPicPr>
        <p:blipFill>
          <a:blip r:embed="rId12"/>
          <a:stretch>
            <a:fillRect/>
          </a:stretch>
        </p:blipFill>
        <p:spPr>
          <a:xfrm>
            <a:off x="7460317" y="15397018"/>
            <a:ext cx="4915937" cy="1738926"/>
          </a:xfrm>
          <a:prstGeom prst="rect">
            <a:avLst/>
          </a:prstGeom>
        </p:spPr>
      </p:pic>
      <p:pic>
        <p:nvPicPr>
          <p:cNvPr id="16" name="Picture 15">
            <a:extLst>
              <a:ext uri="{FF2B5EF4-FFF2-40B4-BE49-F238E27FC236}">
                <a16:creationId xmlns:a16="http://schemas.microsoft.com/office/drawing/2014/main" id="{52E317F2-7542-40DD-4199-1C1F366F1DEC}"/>
              </a:ext>
            </a:extLst>
          </p:cNvPr>
          <p:cNvPicPr>
            <a:picLocks noChangeAspect="1"/>
          </p:cNvPicPr>
          <p:nvPr/>
        </p:nvPicPr>
        <p:blipFill>
          <a:blip r:embed="rId10"/>
          <a:srcRect r="49177"/>
          <a:stretch>
            <a:fillRect/>
          </a:stretch>
        </p:blipFill>
        <p:spPr>
          <a:xfrm>
            <a:off x="12780806" y="12129044"/>
            <a:ext cx="2178929" cy="3231740"/>
          </a:xfrm>
          <a:prstGeom prst="rect">
            <a:avLst/>
          </a:prstGeom>
        </p:spPr>
      </p:pic>
      <p:pic>
        <p:nvPicPr>
          <p:cNvPr id="20" name="Picture 19">
            <a:extLst>
              <a:ext uri="{FF2B5EF4-FFF2-40B4-BE49-F238E27FC236}">
                <a16:creationId xmlns:a16="http://schemas.microsoft.com/office/drawing/2014/main" id="{B5128EEC-C376-3A8E-D1A8-B96A41EF26A9}"/>
              </a:ext>
            </a:extLst>
          </p:cNvPr>
          <p:cNvPicPr>
            <a:picLocks noChangeAspect="1"/>
          </p:cNvPicPr>
          <p:nvPr/>
        </p:nvPicPr>
        <p:blipFill>
          <a:blip r:embed="rId13"/>
          <a:stretch>
            <a:fillRect/>
          </a:stretch>
        </p:blipFill>
        <p:spPr>
          <a:xfrm>
            <a:off x="7454372" y="17334471"/>
            <a:ext cx="4956750" cy="30299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244</Words>
  <Application>Microsoft Office PowerPoint</Application>
  <PresentationFormat>Custom</PresentationFormat>
  <Paragraphs>14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Bahnschrift SemiBold</vt:lpstr>
      <vt:lpstr>Arial Narrow</vt:lpstr>
      <vt:lpstr>Arial</vt:lpstr>
      <vt:lpstr>Calibri</vt:lpstr>
      <vt:lpstr>Noto Serif KR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Xây dựng Website bán đồ công nghệ</dc:title>
  <dc:creator>Huy Trần Đức</dc:creator>
  <cp:lastModifiedBy>Huy Trần Đức</cp:lastModifiedBy>
  <cp:revision>10</cp:revision>
  <dcterms:created xsi:type="dcterms:W3CDTF">2006-08-16T00:00:00Z</dcterms:created>
  <dcterms:modified xsi:type="dcterms:W3CDTF">2025-06-12T16:20:20Z</dcterms:modified>
  <dc:identifier>DAGpjnNW-qI</dc:identifier>
</cp:coreProperties>
</file>